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23" r:id="rId4"/>
    <p:sldId id="324" r:id="rId5"/>
    <p:sldId id="325" r:id="rId6"/>
    <p:sldId id="326" r:id="rId7"/>
    <p:sldId id="328" r:id="rId8"/>
    <p:sldId id="329" r:id="rId9"/>
    <p:sldId id="330" r:id="rId10"/>
    <p:sldId id="333" r:id="rId11"/>
    <p:sldId id="334" r:id="rId12"/>
    <p:sldId id="335" r:id="rId13"/>
    <p:sldId id="336" r:id="rId14"/>
    <p:sldId id="337" r:id="rId15"/>
    <p:sldId id="332" r:id="rId16"/>
    <p:sldId id="338" r:id="rId17"/>
    <p:sldId id="339" r:id="rId18"/>
    <p:sldId id="342" r:id="rId19"/>
    <p:sldId id="343" r:id="rId20"/>
    <p:sldId id="346" r:id="rId21"/>
    <p:sldId id="347" r:id="rId22"/>
    <p:sldId id="345" r:id="rId23"/>
    <p:sldId id="344" r:id="rId24"/>
    <p:sldId id="352" r:id="rId25"/>
    <p:sldId id="354" r:id="rId26"/>
    <p:sldId id="353" r:id="rId27"/>
    <p:sldId id="355" r:id="rId28"/>
    <p:sldId id="356" r:id="rId29"/>
    <p:sldId id="357" r:id="rId30"/>
    <p:sldId id="350" r:id="rId31"/>
    <p:sldId id="351" r:id="rId32"/>
    <p:sldId id="319" r:id="rId33"/>
    <p:sldId id="327" r:id="rId34"/>
    <p:sldId id="320" r:id="rId35"/>
    <p:sldId id="321" r:id="rId36"/>
    <p:sldId id="34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090"/>
  </p:normalViewPr>
  <p:slideViewPr>
    <p:cSldViewPr snapToGrid="0" snapToObjects="1">
      <p:cViewPr>
        <p:scale>
          <a:sx n="91" d="100"/>
          <a:sy n="91" d="100"/>
        </p:scale>
        <p:origin x="13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8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8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9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6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8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won’t need to compute this by hand in this class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But I think it is useful to understand what the standard deviation is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Also it is good to know all the pieces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X </a:t>
            </a:r>
            <a:r>
              <a:rPr lang="mr-IN" dirty="0"/>
              <a:t>–</a:t>
            </a:r>
            <a:r>
              <a:rPr lang="en-US" dirty="0"/>
              <a:t> M is the deviation from the mean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/>
              <a:t>Bigger</a:t>
            </a:r>
            <a:r>
              <a:rPr lang="en-US" baseline="0" dirty="0"/>
              <a:t> deviations from the mean = bigger SD</a:t>
            </a:r>
            <a:endParaRPr lang="en-US" dirty="0"/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N is the number of observations so a bigger N</a:t>
            </a:r>
            <a:r>
              <a:rPr lang="en-US" baseline="0" dirty="0"/>
              <a:t> can make the SD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3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require multiple measures of the same construct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E.g., Depression scale includes many questions relating to the same depression</a:t>
            </a:r>
            <a:r>
              <a:rPr lang="en-US" baseline="0" dirty="0"/>
              <a:t> 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1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won’t need to compute this by hand in this class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But I think it is useful to understand what the standard deviation is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Also it is good to know all the pieces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X </a:t>
            </a:r>
            <a:r>
              <a:rPr lang="mr-IN" dirty="0"/>
              <a:t>–</a:t>
            </a:r>
            <a:r>
              <a:rPr lang="en-US" dirty="0"/>
              <a:t> M is the deviation from the mean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dirty="0"/>
              <a:t>Bigger</a:t>
            </a:r>
            <a:r>
              <a:rPr lang="en-US" baseline="0" dirty="0"/>
              <a:t> deviations from the mean = bigger SD</a:t>
            </a:r>
            <a:endParaRPr lang="en-US" dirty="0"/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N is the number of observations so a bigger N</a:t>
            </a:r>
            <a:r>
              <a:rPr lang="en-US" baseline="0" dirty="0"/>
              <a:t> can make the SD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34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4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7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51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86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05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1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44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2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Observation</a:t>
            </a:r>
            <a:r>
              <a:rPr lang="en-US" dirty="0"/>
              <a:t>: cheap, ethical (sometimes treatments are unethical),</a:t>
            </a:r>
            <a:r>
              <a:rPr lang="en-US" baseline="0" dirty="0"/>
              <a:t> natural</a:t>
            </a:r>
          </a:p>
          <a:p>
            <a:r>
              <a:rPr lang="en-US" b="1" baseline="0" dirty="0"/>
              <a:t>Experimentation</a:t>
            </a:r>
            <a:r>
              <a:rPr lang="en-US" baseline="0" dirty="0"/>
              <a:t>: causal, more controlled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8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</a:t>
            </a:r>
            <a:r>
              <a:rPr lang="en-US" b="1" dirty="0"/>
              <a:t>mean</a:t>
            </a:r>
            <a:r>
              <a:rPr lang="en-US" dirty="0"/>
              <a:t>? Pun-</a:t>
            </a:r>
            <a:r>
              <a:rPr lang="en-US" dirty="0" err="1"/>
              <a:t>ny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5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 Figure 2.2 (page 42)</a:t>
            </a:r>
            <a:endParaRPr lang="en-US" sz="1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8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</a:t>
            </a:r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Computing the 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Mean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5607" y="2093011"/>
            <a:ext cx="8680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  Sum of scores   </a:t>
            </a:r>
          </a:p>
          <a:p>
            <a:pPr algn="ctr"/>
            <a:r>
              <a:rPr lang="en-US" sz="4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Number of scores</a:t>
            </a:r>
            <a:endParaRPr lang="en-US" sz="4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5606" y="4185309"/>
                <a:ext cx="8680785" cy="1538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𝑴</m:t>
                      </m:r>
                      <m:r>
                        <a:rPr lang="en-US" sz="4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=</m:t>
                      </m:r>
                      <m:f>
                        <m:fPr>
                          <m:ctrlPr>
                            <a:rPr lang="mr-IN" sz="4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onsolas" charset="0"/>
                                  <a:cs typeface="Consolas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4800" b="1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onsolas" charset="0"/>
                                  <a:cs typeface="Consolas" charset="0"/>
                                </a:rPr>
                                <m:t>𝑿</m:t>
                              </m:r>
                            </m:e>
                          </m:nary>
                        </m:num>
                        <m:den>
                          <m:r>
                            <a:rPr lang="en-US" sz="4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4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6" y="4185309"/>
                <a:ext cx="8680785" cy="15389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3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Computing the </a:t>
            </a:r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Median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11548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Order the values from lowest to highest</a:t>
            </a:r>
          </a:p>
          <a:p>
            <a:pPr marL="914400" indent="-914400">
              <a:buAutoNum type="arabicPeriod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Find the middle value</a:t>
            </a:r>
          </a:p>
          <a:p>
            <a:pPr marL="914400" indent="-914400">
              <a:buAutoNum type="arabicPeriod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If two are in the middle, take the average of those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Computing the </a:t>
            </a:r>
            <a:r>
              <a:rPr lang="en-US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Mode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5607" y="3067569"/>
            <a:ext cx="8680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Find the value that is the most common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6936"/>
              </p:ext>
            </p:extLst>
          </p:nvPr>
        </p:nvGraphicFramePr>
        <p:xfrm>
          <a:off x="8067842" y="487530"/>
          <a:ext cx="328595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Age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Degree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PhD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PhD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2105" y="487530"/>
            <a:ext cx="677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Mean, Median, and Mode for Age?</a:t>
            </a:r>
          </a:p>
        </p:txBody>
      </p:sp>
      <p:sp>
        <p:nvSpPr>
          <p:cNvPr id="8" name="Rectangle 7"/>
          <p:cNvSpPr/>
          <p:nvPr/>
        </p:nvSpPr>
        <p:spPr>
          <a:xfrm>
            <a:off x="802105" y="3539979"/>
            <a:ext cx="6777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Mean, Median, and Mode for Degree?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70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6936"/>
              </p:ext>
            </p:extLst>
          </p:nvPr>
        </p:nvGraphicFramePr>
        <p:xfrm>
          <a:off x="8067842" y="487530"/>
          <a:ext cx="328595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Age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Degree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PhD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PhD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2105" y="487530"/>
            <a:ext cx="677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Mean, Median, and Mode for Age?</a:t>
            </a:r>
          </a:p>
        </p:txBody>
      </p:sp>
      <p:sp>
        <p:nvSpPr>
          <p:cNvPr id="8" name="Rectangle 7"/>
          <p:cNvSpPr/>
          <p:nvPr/>
        </p:nvSpPr>
        <p:spPr>
          <a:xfrm>
            <a:off x="802105" y="3539979"/>
            <a:ext cx="6777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Mean, Median, and Mode for Degree?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9411" y="1798230"/>
            <a:ext cx="6280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 = 213/8 = 26.6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Median =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21 21 22 25 28 29 33 34 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 26.5</a:t>
            </a:r>
            <a:endParaRPr lang="en-US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Mode = 21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9411" y="4740308"/>
            <a:ext cx="6280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Mean = ...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Median = ...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Mode = MS</a:t>
            </a:r>
          </a:p>
        </p:txBody>
      </p:sp>
      <p:sp>
        <p:nvSpPr>
          <p:cNvPr id="2" name="Rectangle 1"/>
          <p:cNvSpPr/>
          <p:nvPr/>
        </p:nvSpPr>
        <p:spPr>
          <a:xfrm>
            <a:off x="4211053" y="2322094"/>
            <a:ext cx="745958" cy="39704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5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114570" y="644055"/>
            <a:ext cx="7971216" cy="5850664"/>
            <a:chOff x="1293474" y="683813"/>
            <a:chExt cx="7971216" cy="5850664"/>
          </a:xfrm>
        </p:grpSpPr>
        <p:sp>
          <p:nvSpPr>
            <p:cNvPr id="6" name="TextBox 5"/>
            <p:cNvSpPr txBox="1"/>
            <p:nvPr/>
          </p:nvSpPr>
          <p:spPr>
            <a:xfrm>
              <a:off x="5322023" y="4536856"/>
              <a:ext cx="975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Consolas" charset="0"/>
                  <a:ea typeface="Consolas" charset="0"/>
                  <a:cs typeface="Consolas" charset="0"/>
                </a:rPr>
                <a:t>Median</a:t>
              </a:r>
            </a:p>
            <a:p>
              <a:pPr algn="ctr"/>
              <a:r>
                <a:rPr lang="en-US" b="1" dirty="0">
                  <a:solidFill>
                    <a:schemeClr val="accent3"/>
                  </a:solidFill>
                  <a:latin typeface="Consolas" charset="0"/>
                  <a:ea typeface="Consolas" charset="0"/>
                  <a:cs typeface="Consolas" charset="0"/>
                </a:rPr>
                <a:t>Mode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4093110" y="2986639"/>
              <a:ext cx="385010" cy="122722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472078" y="2509795"/>
              <a:ext cx="385010" cy="170848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54153" y="1753232"/>
              <a:ext cx="385010" cy="246407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41088" y="2411134"/>
              <a:ext cx="385010" cy="180714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17316" y="1085571"/>
              <a:ext cx="385010" cy="3134638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05142" y="1440887"/>
              <a:ext cx="385010" cy="277739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92173" y="2016498"/>
              <a:ext cx="385010" cy="2201778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79134" y="2789750"/>
              <a:ext cx="385010" cy="142852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61257" y="2509795"/>
              <a:ext cx="385010" cy="170848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46267" y="3135437"/>
              <a:ext cx="385010" cy="108284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09917" y="3569839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31277" y="3569840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3515614" y="4312442"/>
              <a:ext cx="5749076" cy="5446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331995" y="739461"/>
              <a:ext cx="0" cy="419897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316287" y="3568867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01297" y="3856611"/>
              <a:ext cx="385010" cy="36109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814063" y="731905"/>
              <a:ext cx="4540" cy="3841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896867" y="4950039"/>
              <a:ext cx="97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rPr>
                <a:t>Mean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3696470" y="5693333"/>
              <a:ext cx="5376390" cy="3324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878782" y="5826591"/>
              <a:ext cx="302678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What about the spread of the data?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3474" y="683813"/>
              <a:ext cx="3691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rPr>
                <a:t>The distribution of jump heights</a:t>
              </a:r>
              <a:endParaRPr lang="en-US" sz="2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1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3398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79279" y="597020"/>
            <a:ext cx="7971216" cy="5850664"/>
            <a:chOff x="3959401" y="537386"/>
            <a:chExt cx="7971216" cy="5850664"/>
          </a:xfrm>
        </p:grpSpPr>
        <p:sp>
          <p:nvSpPr>
            <p:cNvPr id="6" name="TextBox 5"/>
            <p:cNvSpPr txBox="1"/>
            <p:nvPr/>
          </p:nvSpPr>
          <p:spPr>
            <a:xfrm>
              <a:off x="7987950" y="4390429"/>
              <a:ext cx="975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Consolas" charset="0"/>
                  <a:ea typeface="Consolas" charset="0"/>
                  <a:cs typeface="Consolas" charset="0"/>
                </a:rPr>
                <a:t>Median</a:t>
              </a:r>
            </a:p>
            <a:p>
              <a:pPr algn="ctr"/>
              <a:r>
                <a:rPr lang="en-US" b="1" dirty="0">
                  <a:solidFill>
                    <a:schemeClr val="accent3"/>
                  </a:solidFill>
                  <a:latin typeface="Consolas" charset="0"/>
                  <a:ea typeface="Consolas" charset="0"/>
                  <a:cs typeface="Consolas" charset="0"/>
                </a:rPr>
                <a:t>Mode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6759037" y="2840212"/>
              <a:ext cx="385010" cy="122722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138005" y="2363368"/>
              <a:ext cx="385010" cy="170848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0080" y="1606805"/>
              <a:ext cx="385010" cy="246407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07015" y="2264707"/>
              <a:ext cx="385010" cy="180714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83243" y="939144"/>
              <a:ext cx="385010" cy="3134638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71069" y="1294460"/>
              <a:ext cx="385010" cy="277739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100" y="1870071"/>
              <a:ext cx="385010" cy="2201778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45061" y="2643323"/>
              <a:ext cx="385010" cy="1428526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27184" y="2363368"/>
              <a:ext cx="385010" cy="170848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212194" y="2989010"/>
              <a:ext cx="385010" cy="108284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75844" y="3423412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597204" y="3423413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6181541" y="4166015"/>
              <a:ext cx="5749076" cy="5446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997922" y="593034"/>
              <a:ext cx="0" cy="419897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0982214" y="3422440"/>
              <a:ext cx="385010" cy="64843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367224" y="3710184"/>
              <a:ext cx="385010" cy="36109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8479990" y="585478"/>
              <a:ext cx="4540" cy="3841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562794" y="4803612"/>
              <a:ext cx="97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rPr>
                <a:t>Mean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62397" y="5546906"/>
              <a:ext cx="5376390" cy="3324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544709" y="5680164"/>
              <a:ext cx="302678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What about the spread of the data?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59401" y="537386"/>
              <a:ext cx="3691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rPr>
                <a:t>The distribution of jump heights</a:t>
              </a:r>
              <a:endParaRPr lang="en-US" sz="2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7003" y="2383012"/>
            <a:ext cx="4925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This is what </a:t>
            </a:r>
            <a:r>
              <a:rPr lang="en-US" sz="4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variability </a:t>
            </a:r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is all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00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492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Variability</a:t>
            </a:r>
            <a:endParaRPr lang="en-US" sz="4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6738" y="1685632"/>
            <a:ext cx="492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“spread”</a:t>
            </a:r>
            <a:endParaRPr lang="en-US" sz="4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2795"/>
              </p:ext>
            </p:extLst>
          </p:nvPr>
        </p:nvGraphicFramePr>
        <p:xfrm>
          <a:off x="1076738" y="2677903"/>
          <a:ext cx="10277062" cy="3613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03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Measure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What is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00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accent6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Range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6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Max - Min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Standard </a:t>
                      </a:r>
                    </a:p>
                    <a:p>
                      <a:pPr algn="l"/>
                      <a:r>
                        <a:rPr lang="en-US" sz="3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Deviation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The typical (or standard) distance each score is from the mean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69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492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Variability</a:t>
            </a:r>
            <a:endParaRPr lang="en-US" sz="4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17003"/>
              </p:ext>
            </p:extLst>
          </p:nvPr>
        </p:nvGraphicFramePr>
        <p:xfrm>
          <a:off x="1076738" y="1862894"/>
          <a:ext cx="10277062" cy="4229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921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Measure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When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Possible</a:t>
                      </a:r>
                      <a:r>
                        <a:rPr lang="en-US" sz="36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Values</a:t>
                      </a:r>
                      <a:endParaRPr lang="en-US" sz="3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accent6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Range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6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Ordinal, Interval, Ratio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6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0+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922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Standard </a:t>
                      </a:r>
                    </a:p>
                    <a:p>
                      <a:pPr algn="l"/>
                      <a:r>
                        <a:rPr lang="en-US" sz="3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Deviation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Interval, Ratio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0+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102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Computing </a:t>
            </a:r>
            <a:r>
              <a:rPr lang="en-US" sz="4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Range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6738" y="2832358"/>
            <a:ext cx="10277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Two approaches:</a:t>
            </a:r>
          </a:p>
          <a:p>
            <a:endParaRPr lang="en-US" sz="24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AutoNum type="arabicPeriod"/>
            </a:pPr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Max </a:t>
            </a:r>
            <a:r>
              <a:rPr lang="mr-IN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Min</a:t>
            </a:r>
          </a:p>
          <a:p>
            <a:pPr marL="742950" indent="-742950">
              <a:buAutoNum type="arabicPeriod"/>
            </a:pPr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“[Min] to [Max]”</a:t>
            </a:r>
          </a:p>
        </p:txBody>
      </p:sp>
    </p:spTree>
    <p:extLst>
      <p:ext uri="{BB962C8B-B14F-4D97-AF65-F5344CB8AC3E}">
        <p14:creationId xmlns:p14="http://schemas.microsoft.com/office/powerpoint/2010/main" val="116362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25" y="3408276"/>
            <a:ext cx="105101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Review Statistical </a:t>
            </a:r>
            <a:r>
              <a:rPr lang="en-US" sz="4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Terminology</a:t>
            </a:r>
            <a:endParaRPr lang="en-US" sz="4400" b="1" dirty="0">
              <a:solidFill>
                <a:schemeClr val="accent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Central Tendency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Variability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102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Computing </a:t>
            </a:r>
            <a:r>
              <a:rPr lang="en-US" sz="4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Standard Deviation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6737" y="2193114"/>
            <a:ext cx="935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Essentially it is 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average deviation from the mean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(X </a:t>
            </a:r>
            <a:r>
              <a:rPr lang="mr-IN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6170" y="3799120"/>
                <a:ext cx="8680785" cy="22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𝑺𝑫</m:t>
                      </m:r>
                      <m:r>
                        <a:rPr lang="en-US" sz="4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4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onsolas" charset="0"/>
                                  <a:cs typeface="Consolas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4800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onsolas" charset="0"/>
                                      <a:cs typeface="Consolas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onsolas" charset="0"/>
                                          <a:cs typeface="Consolas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  <a:ea typeface="Consolas" charset="0"/>
                                          <a:cs typeface="Consolas" charset="0"/>
                                        </a:rPr>
                                        <m:t>(</m:t>
                                      </m:r>
                                      <m: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  <a:ea typeface="Consolas" charset="0"/>
                                          <a:cs typeface="Consolas" charset="0"/>
                                        </a:rPr>
                                        <m:t>𝑿</m:t>
                                      </m:r>
                                      <m: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  <a:ea typeface="Consolas" charset="0"/>
                                          <a:cs typeface="Consolas" charset="0"/>
                                        </a:rPr>
                                        <m:t>−</m:t>
                                      </m:r>
                                      <m: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  <a:ea typeface="Consolas" charset="0"/>
                                          <a:cs typeface="Consolas" charset="0"/>
                                        </a:rPr>
                                        <m:t>𝑴</m:t>
                                      </m:r>
                                      <m:r>
                                        <a:rPr lang="en-US" sz="4800" b="1" i="1">
                                          <a:solidFill>
                                            <a:schemeClr val="tx2"/>
                                          </a:solidFill>
                                          <a:latin typeface="Cambria Math" charset="0"/>
                                          <a:ea typeface="Consolas" charset="0"/>
                                          <a:cs typeface="Consolas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sz="4800" b="1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  <a:ea typeface="Consolas" charset="0"/>
                                      <a:cs typeface="Consolas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800" b="1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onsolas" charset="0"/>
                                  <a:cs typeface="Consolas" charset="0"/>
                                </a:rPr>
                                <m:t>𝑵</m:t>
                              </m:r>
                              <m:r>
                                <a:rPr lang="en-US" sz="4800" b="1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onsolas" charset="0"/>
                                  <a:cs typeface="Consolas" charset="0"/>
                                </a:rPr>
                                <m:t> −</m:t>
                              </m:r>
                              <m:r>
                                <a:rPr lang="en-US" sz="4800" b="1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  <a:ea typeface="Consolas" charset="0"/>
                                  <a:cs typeface="Consolas" charset="0"/>
                                </a:rPr>
                                <m:t>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70" y="3799120"/>
                <a:ext cx="8680785" cy="22746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9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102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Other Stuff about </a:t>
            </a:r>
            <a:r>
              <a:rPr lang="en-US" sz="4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Standard Deviation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6738" y="2593063"/>
                <a:ext cx="935965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There is a population standard deviation denoted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𝝈</m:t>
                    </m:r>
                  </m:oMath>
                </a14:m>
                <a:r>
                  <a:rPr lang="en-US" sz="40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but is usually unknown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38" y="2593063"/>
                <a:ext cx="935965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2345" t="-5975"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76738" y="4782483"/>
            <a:ext cx="935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Our SD is an estimate of the population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15430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492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Variability</a:t>
            </a:r>
            <a:endParaRPr lang="en-US" sz="4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93667"/>
              </p:ext>
            </p:extLst>
          </p:nvPr>
        </p:nvGraphicFramePr>
        <p:xfrm>
          <a:off x="8067842" y="487530"/>
          <a:ext cx="328595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Age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Grade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6738" y="2044451"/>
            <a:ext cx="5758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</a:t>
            </a:r>
            <a:r>
              <a:rPr lang="en-US" sz="40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range of Age?</a:t>
            </a:r>
            <a:endParaRPr lang="en-US" sz="4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6738" y="4317307"/>
            <a:ext cx="5758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</a:t>
            </a:r>
            <a:r>
              <a:rPr lang="en-US" sz="40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range of Grade?</a:t>
            </a:r>
            <a:endParaRPr lang="en-US" sz="4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5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76738" y="693361"/>
            <a:ext cx="492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Variability</a:t>
            </a:r>
            <a:endParaRPr lang="en-US" sz="4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93667"/>
              </p:ext>
            </p:extLst>
          </p:nvPr>
        </p:nvGraphicFramePr>
        <p:xfrm>
          <a:off x="8067842" y="487530"/>
          <a:ext cx="328595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Age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Grade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6738" y="2044451"/>
            <a:ext cx="5758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range of Age?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6738" y="4317307"/>
            <a:ext cx="5758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</a:t>
            </a:r>
            <a:r>
              <a:rPr lang="en-US" sz="40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range of Grade?</a:t>
            </a:r>
            <a:endParaRPr lang="en-US" sz="4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3102" y="3364763"/>
            <a:ext cx="5758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Range = 34 </a:t>
            </a:r>
            <a:r>
              <a:rPr lang="mr-IN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21 = 13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= 21 to 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3102" y="5639182"/>
            <a:ext cx="575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Range = A to C</a:t>
            </a:r>
          </a:p>
        </p:txBody>
      </p:sp>
    </p:spTree>
    <p:extLst>
      <p:ext uri="{BB962C8B-B14F-4D97-AF65-F5344CB8AC3E}">
        <p14:creationId xmlns:p14="http://schemas.microsoft.com/office/powerpoint/2010/main" val="87145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DC8C15-17B9-924C-92CB-0F7B61BE9C04}"/>
              </a:ext>
            </a:extLst>
          </p:cNvPr>
          <p:cNvCxnSpPr/>
          <p:nvPr/>
        </p:nvCxnSpPr>
        <p:spPr>
          <a:xfrm>
            <a:off x="940904" y="4227443"/>
            <a:ext cx="9647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5F1FC-78C2-6A41-AFE6-728D13DBF731}"/>
              </a:ext>
            </a:extLst>
          </p:cNvPr>
          <p:cNvCxnSpPr>
            <a:cxnSpLocks/>
          </p:cNvCxnSpPr>
          <p:nvPr/>
        </p:nvCxnSpPr>
        <p:spPr>
          <a:xfrm>
            <a:off x="940904" y="400215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3A91C-D95F-7244-A53B-D8BE2701F63B}"/>
              </a:ext>
            </a:extLst>
          </p:cNvPr>
          <p:cNvCxnSpPr>
            <a:cxnSpLocks/>
          </p:cNvCxnSpPr>
          <p:nvPr/>
        </p:nvCxnSpPr>
        <p:spPr>
          <a:xfrm>
            <a:off x="10581876" y="402203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834BC-DD67-9148-87AE-4C6864C4234E}"/>
              </a:ext>
            </a:extLst>
          </p:cNvPr>
          <p:cNvSpPr txBox="1"/>
          <p:nvPr/>
        </p:nvSpPr>
        <p:spPr>
          <a:xfrm>
            <a:off x="721934" y="46603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0756F-E7F7-BC4E-BA4A-AF68094FD660}"/>
              </a:ext>
            </a:extLst>
          </p:cNvPr>
          <p:cNvSpPr txBox="1"/>
          <p:nvPr/>
        </p:nvSpPr>
        <p:spPr>
          <a:xfrm>
            <a:off x="10432835" y="46603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31B1F-5FBD-7E4D-A99B-A9F73D03FEDD}"/>
              </a:ext>
            </a:extLst>
          </p:cNvPr>
          <p:cNvCxnSpPr>
            <a:cxnSpLocks/>
          </p:cNvCxnSpPr>
          <p:nvPr/>
        </p:nvCxnSpPr>
        <p:spPr>
          <a:xfrm>
            <a:off x="5764710" y="4013220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6B12E-0350-C546-85C1-AEBECD2FBD2C}"/>
              </a:ext>
            </a:extLst>
          </p:cNvPr>
          <p:cNvSpPr txBox="1"/>
          <p:nvPr/>
        </p:nvSpPr>
        <p:spPr>
          <a:xfrm>
            <a:off x="5640702" y="4651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46386-4AA4-754E-A28A-3B2E65E52EE7}"/>
              </a:ext>
            </a:extLst>
          </p:cNvPr>
          <p:cNvCxnSpPr>
            <a:cxnSpLocks/>
          </p:cNvCxnSpPr>
          <p:nvPr/>
        </p:nvCxnSpPr>
        <p:spPr>
          <a:xfrm>
            <a:off x="7202556" y="4002157"/>
            <a:ext cx="0" cy="4329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CA170C-2959-E045-AFC8-B01C1E733E0A}"/>
              </a:ext>
            </a:extLst>
          </p:cNvPr>
          <p:cNvSpPr txBox="1"/>
          <p:nvPr/>
        </p:nvSpPr>
        <p:spPr>
          <a:xfrm>
            <a:off x="6477037" y="3058997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Population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399CE-0425-DA43-85F9-C65BE112B07E}"/>
              </a:ext>
            </a:extLst>
          </p:cNvPr>
          <p:cNvSpPr txBox="1"/>
          <p:nvPr/>
        </p:nvSpPr>
        <p:spPr>
          <a:xfrm>
            <a:off x="7736184" y="2213704"/>
            <a:ext cx="174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don’t know this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FEF54D-8667-984D-BF7E-0A99D01300C1}"/>
              </a:ext>
            </a:extLst>
          </p:cNvPr>
          <p:cNvCxnSpPr/>
          <p:nvPr/>
        </p:nvCxnSpPr>
        <p:spPr>
          <a:xfrm flipH="1">
            <a:off x="7736184" y="2887483"/>
            <a:ext cx="516835" cy="3337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F5BE59-D566-564A-8D01-64D8C1E8D704}"/>
              </a:ext>
            </a:extLst>
          </p:cNvPr>
          <p:cNvSpPr txBox="1"/>
          <p:nvPr/>
        </p:nvSpPr>
        <p:spPr>
          <a:xfrm>
            <a:off x="940904" y="3018999"/>
            <a:ext cx="217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Average Hours of Netflix per night</a:t>
            </a:r>
          </a:p>
        </p:txBody>
      </p:sp>
    </p:spTree>
    <p:extLst>
      <p:ext uri="{BB962C8B-B14F-4D97-AF65-F5344CB8AC3E}">
        <p14:creationId xmlns:p14="http://schemas.microsoft.com/office/powerpoint/2010/main" val="29127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DC8C15-17B9-924C-92CB-0F7B61BE9C04}"/>
              </a:ext>
            </a:extLst>
          </p:cNvPr>
          <p:cNvCxnSpPr/>
          <p:nvPr/>
        </p:nvCxnSpPr>
        <p:spPr>
          <a:xfrm>
            <a:off x="940904" y="4227443"/>
            <a:ext cx="9647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5F1FC-78C2-6A41-AFE6-728D13DBF731}"/>
              </a:ext>
            </a:extLst>
          </p:cNvPr>
          <p:cNvCxnSpPr>
            <a:cxnSpLocks/>
          </p:cNvCxnSpPr>
          <p:nvPr/>
        </p:nvCxnSpPr>
        <p:spPr>
          <a:xfrm>
            <a:off x="940904" y="400215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3A91C-D95F-7244-A53B-D8BE2701F63B}"/>
              </a:ext>
            </a:extLst>
          </p:cNvPr>
          <p:cNvCxnSpPr>
            <a:cxnSpLocks/>
          </p:cNvCxnSpPr>
          <p:nvPr/>
        </p:nvCxnSpPr>
        <p:spPr>
          <a:xfrm>
            <a:off x="10581876" y="402203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834BC-DD67-9148-87AE-4C6864C4234E}"/>
              </a:ext>
            </a:extLst>
          </p:cNvPr>
          <p:cNvSpPr txBox="1"/>
          <p:nvPr/>
        </p:nvSpPr>
        <p:spPr>
          <a:xfrm>
            <a:off x="721934" y="46603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0756F-E7F7-BC4E-BA4A-AF68094FD660}"/>
              </a:ext>
            </a:extLst>
          </p:cNvPr>
          <p:cNvSpPr txBox="1"/>
          <p:nvPr/>
        </p:nvSpPr>
        <p:spPr>
          <a:xfrm>
            <a:off x="10432835" y="46603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31B1F-5FBD-7E4D-A99B-A9F73D03FEDD}"/>
              </a:ext>
            </a:extLst>
          </p:cNvPr>
          <p:cNvCxnSpPr>
            <a:cxnSpLocks/>
          </p:cNvCxnSpPr>
          <p:nvPr/>
        </p:nvCxnSpPr>
        <p:spPr>
          <a:xfrm>
            <a:off x="5764710" y="4013220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6B12E-0350-C546-85C1-AEBECD2FBD2C}"/>
              </a:ext>
            </a:extLst>
          </p:cNvPr>
          <p:cNvSpPr txBox="1"/>
          <p:nvPr/>
        </p:nvSpPr>
        <p:spPr>
          <a:xfrm>
            <a:off x="5640702" y="4651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46386-4AA4-754E-A28A-3B2E65E52EE7}"/>
              </a:ext>
            </a:extLst>
          </p:cNvPr>
          <p:cNvCxnSpPr>
            <a:cxnSpLocks/>
          </p:cNvCxnSpPr>
          <p:nvPr/>
        </p:nvCxnSpPr>
        <p:spPr>
          <a:xfrm>
            <a:off x="7202556" y="4002157"/>
            <a:ext cx="0" cy="4329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C52F8F-D2B8-8143-A46B-A83DD9C8E937}"/>
              </a:ext>
            </a:extLst>
          </p:cNvPr>
          <p:cNvCxnSpPr>
            <a:cxnSpLocks/>
          </p:cNvCxnSpPr>
          <p:nvPr/>
        </p:nvCxnSpPr>
        <p:spPr>
          <a:xfrm>
            <a:off x="8150086" y="3988905"/>
            <a:ext cx="0" cy="43293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3425B1-1A46-F945-B4C7-ECE9EF1FB052}"/>
              </a:ext>
            </a:extLst>
          </p:cNvPr>
          <p:cNvSpPr txBox="1"/>
          <p:nvPr/>
        </p:nvSpPr>
        <p:spPr>
          <a:xfrm>
            <a:off x="7023815" y="2925836"/>
            <a:ext cx="225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Let’s say our sample’s mean was here</a:t>
            </a:r>
          </a:p>
        </p:txBody>
      </p:sp>
    </p:spTree>
    <p:extLst>
      <p:ext uri="{BB962C8B-B14F-4D97-AF65-F5344CB8AC3E}">
        <p14:creationId xmlns:p14="http://schemas.microsoft.com/office/powerpoint/2010/main" val="377031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DC8C15-17B9-924C-92CB-0F7B61BE9C04}"/>
              </a:ext>
            </a:extLst>
          </p:cNvPr>
          <p:cNvCxnSpPr/>
          <p:nvPr/>
        </p:nvCxnSpPr>
        <p:spPr>
          <a:xfrm>
            <a:off x="940904" y="4227443"/>
            <a:ext cx="9647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5F1FC-78C2-6A41-AFE6-728D13DBF731}"/>
              </a:ext>
            </a:extLst>
          </p:cNvPr>
          <p:cNvCxnSpPr>
            <a:cxnSpLocks/>
          </p:cNvCxnSpPr>
          <p:nvPr/>
        </p:nvCxnSpPr>
        <p:spPr>
          <a:xfrm>
            <a:off x="940904" y="400215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3A91C-D95F-7244-A53B-D8BE2701F63B}"/>
              </a:ext>
            </a:extLst>
          </p:cNvPr>
          <p:cNvCxnSpPr>
            <a:cxnSpLocks/>
          </p:cNvCxnSpPr>
          <p:nvPr/>
        </p:nvCxnSpPr>
        <p:spPr>
          <a:xfrm>
            <a:off x="10581876" y="402203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834BC-DD67-9148-87AE-4C6864C4234E}"/>
              </a:ext>
            </a:extLst>
          </p:cNvPr>
          <p:cNvSpPr txBox="1"/>
          <p:nvPr/>
        </p:nvSpPr>
        <p:spPr>
          <a:xfrm>
            <a:off x="721934" y="46603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0756F-E7F7-BC4E-BA4A-AF68094FD660}"/>
              </a:ext>
            </a:extLst>
          </p:cNvPr>
          <p:cNvSpPr txBox="1"/>
          <p:nvPr/>
        </p:nvSpPr>
        <p:spPr>
          <a:xfrm>
            <a:off x="10432835" y="46603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31B1F-5FBD-7E4D-A99B-A9F73D03FEDD}"/>
              </a:ext>
            </a:extLst>
          </p:cNvPr>
          <p:cNvCxnSpPr>
            <a:cxnSpLocks/>
          </p:cNvCxnSpPr>
          <p:nvPr/>
        </p:nvCxnSpPr>
        <p:spPr>
          <a:xfrm>
            <a:off x="5764710" y="4013220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6B12E-0350-C546-85C1-AEBECD2FBD2C}"/>
              </a:ext>
            </a:extLst>
          </p:cNvPr>
          <p:cNvSpPr txBox="1"/>
          <p:nvPr/>
        </p:nvSpPr>
        <p:spPr>
          <a:xfrm>
            <a:off x="5640702" y="4651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46386-4AA4-754E-A28A-3B2E65E52EE7}"/>
              </a:ext>
            </a:extLst>
          </p:cNvPr>
          <p:cNvCxnSpPr>
            <a:cxnSpLocks/>
          </p:cNvCxnSpPr>
          <p:nvPr/>
        </p:nvCxnSpPr>
        <p:spPr>
          <a:xfrm>
            <a:off x="7202556" y="4002157"/>
            <a:ext cx="0" cy="4329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C52F8F-D2B8-8143-A46B-A83DD9C8E937}"/>
              </a:ext>
            </a:extLst>
          </p:cNvPr>
          <p:cNvCxnSpPr>
            <a:cxnSpLocks/>
          </p:cNvCxnSpPr>
          <p:nvPr/>
        </p:nvCxnSpPr>
        <p:spPr>
          <a:xfrm>
            <a:off x="8150086" y="3988905"/>
            <a:ext cx="0" cy="43293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F96D9F-084A-A847-92C3-972899265A55}"/>
              </a:ext>
            </a:extLst>
          </p:cNvPr>
          <p:cNvCxnSpPr>
            <a:cxnSpLocks/>
          </p:cNvCxnSpPr>
          <p:nvPr/>
        </p:nvCxnSpPr>
        <p:spPr>
          <a:xfrm>
            <a:off x="6871250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12DE84-67E7-E845-89FD-D556C3722267}"/>
              </a:ext>
            </a:extLst>
          </p:cNvPr>
          <p:cNvCxnSpPr>
            <a:cxnSpLocks/>
          </p:cNvCxnSpPr>
          <p:nvPr/>
        </p:nvCxnSpPr>
        <p:spPr>
          <a:xfrm>
            <a:off x="9448798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C7D6AD-00E8-DB4F-83BB-55F2ECC67E9B}"/>
              </a:ext>
            </a:extLst>
          </p:cNvPr>
          <p:cNvCxnSpPr>
            <a:cxnSpLocks/>
          </p:cNvCxnSpPr>
          <p:nvPr/>
        </p:nvCxnSpPr>
        <p:spPr>
          <a:xfrm>
            <a:off x="6871250" y="4240696"/>
            <a:ext cx="2577548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B2EBE9-6A5C-3047-8F08-F5630C2372DE}"/>
              </a:ext>
            </a:extLst>
          </p:cNvPr>
          <p:cNvSpPr txBox="1"/>
          <p:nvPr/>
        </p:nvSpPr>
        <p:spPr>
          <a:xfrm>
            <a:off x="785190" y="5382810"/>
            <a:ext cx="10935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95% Confidence Interval will contain the true population parameter 95% of the time</a:t>
            </a:r>
          </a:p>
        </p:txBody>
      </p:sp>
      <p:pic>
        <p:nvPicPr>
          <p:cNvPr id="8" name="Graphic 7" descr="Line arrow Clockwise curve">
            <a:extLst>
              <a:ext uri="{FF2B5EF4-FFF2-40B4-BE49-F238E27FC236}">
                <a16:creationId xmlns:a16="http://schemas.microsoft.com/office/drawing/2014/main" id="{F20D8731-53E9-F94D-93AA-FD4D688C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48498">
            <a:off x="6927310" y="318773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FD56-B78E-474B-A209-5A2E447579CF}"/>
              </a:ext>
            </a:extLst>
          </p:cNvPr>
          <p:cNvSpPr txBox="1"/>
          <p:nvPr/>
        </p:nvSpPr>
        <p:spPr>
          <a:xfrm>
            <a:off x="1516973" y="2987294"/>
            <a:ext cx="535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interval shows our uncertainty in our estimate of the mean</a:t>
            </a:r>
          </a:p>
        </p:txBody>
      </p:sp>
    </p:spTree>
    <p:extLst>
      <p:ext uri="{BB962C8B-B14F-4D97-AF65-F5344CB8AC3E}">
        <p14:creationId xmlns:p14="http://schemas.microsoft.com/office/powerpoint/2010/main" val="399463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DC8C15-17B9-924C-92CB-0F7B61BE9C04}"/>
              </a:ext>
            </a:extLst>
          </p:cNvPr>
          <p:cNvCxnSpPr/>
          <p:nvPr/>
        </p:nvCxnSpPr>
        <p:spPr>
          <a:xfrm>
            <a:off x="940904" y="4227443"/>
            <a:ext cx="9647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5F1FC-78C2-6A41-AFE6-728D13DBF731}"/>
              </a:ext>
            </a:extLst>
          </p:cNvPr>
          <p:cNvCxnSpPr>
            <a:cxnSpLocks/>
          </p:cNvCxnSpPr>
          <p:nvPr/>
        </p:nvCxnSpPr>
        <p:spPr>
          <a:xfrm>
            <a:off x="940904" y="400215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3A91C-D95F-7244-A53B-D8BE2701F63B}"/>
              </a:ext>
            </a:extLst>
          </p:cNvPr>
          <p:cNvCxnSpPr>
            <a:cxnSpLocks/>
          </p:cNvCxnSpPr>
          <p:nvPr/>
        </p:nvCxnSpPr>
        <p:spPr>
          <a:xfrm>
            <a:off x="10581876" y="402203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834BC-DD67-9148-87AE-4C6864C4234E}"/>
              </a:ext>
            </a:extLst>
          </p:cNvPr>
          <p:cNvSpPr txBox="1"/>
          <p:nvPr/>
        </p:nvSpPr>
        <p:spPr>
          <a:xfrm>
            <a:off x="721934" y="46603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0756F-E7F7-BC4E-BA4A-AF68094FD660}"/>
              </a:ext>
            </a:extLst>
          </p:cNvPr>
          <p:cNvSpPr txBox="1"/>
          <p:nvPr/>
        </p:nvSpPr>
        <p:spPr>
          <a:xfrm>
            <a:off x="10432835" y="46603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31B1F-5FBD-7E4D-A99B-A9F73D03FEDD}"/>
              </a:ext>
            </a:extLst>
          </p:cNvPr>
          <p:cNvCxnSpPr>
            <a:cxnSpLocks/>
          </p:cNvCxnSpPr>
          <p:nvPr/>
        </p:nvCxnSpPr>
        <p:spPr>
          <a:xfrm>
            <a:off x="5764710" y="4013220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6B12E-0350-C546-85C1-AEBECD2FBD2C}"/>
              </a:ext>
            </a:extLst>
          </p:cNvPr>
          <p:cNvSpPr txBox="1"/>
          <p:nvPr/>
        </p:nvSpPr>
        <p:spPr>
          <a:xfrm>
            <a:off x="5640702" y="4651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46386-4AA4-754E-A28A-3B2E65E52EE7}"/>
              </a:ext>
            </a:extLst>
          </p:cNvPr>
          <p:cNvCxnSpPr>
            <a:cxnSpLocks/>
          </p:cNvCxnSpPr>
          <p:nvPr/>
        </p:nvCxnSpPr>
        <p:spPr>
          <a:xfrm>
            <a:off x="7202556" y="4002157"/>
            <a:ext cx="0" cy="4329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C52F8F-D2B8-8143-A46B-A83DD9C8E937}"/>
              </a:ext>
            </a:extLst>
          </p:cNvPr>
          <p:cNvCxnSpPr>
            <a:cxnSpLocks/>
          </p:cNvCxnSpPr>
          <p:nvPr/>
        </p:nvCxnSpPr>
        <p:spPr>
          <a:xfrm>
            <a:off x="8150086" y="3988905"/>
            <a:ext cx="0" cy="43293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F96D9F-084A-A847-92C3-972899265A55}"/>
              </a:ext>
            </a:extLst>
          </p:cNvPr>
          <p:cNvCxnSpPr>
            <a:cxnSpLocks/>
          </p:cNvCxnSpPr>
          <p:nvPr/>
        </p:nvCxnSpPr>
        <p:spPr>
          <a:xfrm>
            <a:off x="6871250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12DE84-67E7-E845-89FD-D556C3722267}"/>
              </a:ext>
            </a:extLst>
          </p:cNvPr>
          <p:cNvCxnSpPr>
            <a:cxnSpLocks/>
          </p:cNvCxnSpPr>
          <p:nvPr/>
        </p:nvCxnSpPr>
        <p:spPr>
          <a:xfrm>
            <a:off x="9448798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C7D6AD-00E8-DB4F-83BB-55F2ECC67E9B}"/>
              </a:ext>
            </a:extLst>
          </p:cNvPr>
          <p:cNvCxnSpPr>
            <a:cxnSpLocks/>
          </p:cNvCxnSpPr>
          <p:nvPr/>
        </p:nvCxnSpPr>
        <p:spPr>
          <a:xfrm>
            <a:off x="6871250" y="4240696"/>
            <a:ext cx="2577548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B2EBE9-6A5C-3047-8F08-F5630C2372DE}"/>
              </a:ext>
            </a:extLst>
          </p:cNvPr>
          <p:cNvSpPr txBox="1"/>
          <p:nvPr/>
        </p:nvSpPr>
        <p:spPr>
          <a:xfrm>
            <a:off x="785190" y="5382810"/>
            <a:ext cx="10935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“We are 95% confident that the true population mean is between .75 and 2.0.”</a:t>
            </a:r>
          </a:p>
        </p:txBody>
      </p:sp>
      <p:pic>
        <p:nvPicPr>
          <p:cNvPr id="8" name="Graphic 7" descr="Line arrow Clockwise curve">
            <a:extLst>
              <a:ext uri="{FF2B5EF4-FFF2-40B4-BE49-F238E27FC236}">
                <a16:creationId xmlns:a16="http://schemas.microsoft.com/office/drawing/2014/main" id="{F20D8731-53E9-F94D-93AA-FD4D688C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027534">
            <a:off x="6927310" y="318773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FD56-B78E-474B-A209-5A2E447579CF}"/>
              </a:ext>
            </a:extLst>
          </p:cNvPr>
          <p:cNvSpPr txBox="1"/>
          <p:nvPr/>
        </p:nvSpPr>
        <p:spPr>
          <a:xfrm>
            <a:off x="1516973" y="2987294"/>
            <a:ext cx="535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interval shows our uncertainty in our estimate of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4D758-7481-8E46-B1FD-77409576E054}"/>
              </a:ext>
            </a:extLst>
          </p:cNvPr>
          <p:cNvSpPr txBox="1"/>
          <p:nvPr/>
        </p:nvSpPr>
        <p:spPr>
          <a:xfrm>
            <a:off x="6537487" y="46595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1DFA2-0D87-714D-A6AB-7633F9A987DD}"/>
              </a:ext>
            </a:extLst>
          </p:cNvPr>
          <p:cNvSpPr txBox="1"/>
          <p:nvPr/>
        </p:nvSpPr>
        <p:spPr>
          <a:xfrm>
            <a:off x="9166509" y="46939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263882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DC8C15-17B9-924C-92CB-0F7B61BE9C04}"/>
              </a:ext>
            </a:extLst>
          </p:cNvPr>
          <p:cNvCxnSpPr/>
          <p:nvPr/>
        </p:nvCxnSpPr>
        <p:spPr>
          <a:xfrm>
            <a:off x="940904" y="4227443"/>
            <a:ext cx="96475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5F1FC-78C2-6A41-AFE6-728D13DBF731}"/>
              </a:ext>
            </a:extLst>
          </p:cNvPr>
          <p:cNvCxnSpPr>
            <a:cxnSpLocks/>
          </p:cNvCxnSpPr>
          <p:nvPr/>
        </p:nvCxnSpPr>
        <p:spPr>
          <a:xfrm>
            <a:off x="940904" y="400215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3A91C-D95F-7244-A53B-D8BE2701F63B}"/>
              </a:ext>
            </a:extLst>
          </p:cNvPr>
          <p:cNvCxnSpPr>
            <a:cxnSpLocks/>
          </p:cNvCxnSpPr>
          <p:nvPr/>
        </p:nvCxnSpPr>
        <p:spPr>
          <a:xfrm>
            <a:off x="10581876" y="4022037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834BC-DD67-9148-87AE-4C6864C4234E}"/>
              </a:ext>
            </a:extLst>
          </p:cNvPr>
          <p:cNvSpPr txBox="1"/>
          <p:nvPr/>
        </p:nvSpPr>
        <p:spPr>
          <a:xfrm>
            <a:off x="721934" y="46603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0756F-E7F7-BC4E-BA4A-AF68094FD660}"/>
              </a:ext>
            </a:extLst>
          </p:cNvPr>
          <p:cNvSpPr txBox="1"/>
          <p:nvPr/>
        </p:nvSpPr>
        <p:spPr>
          <a:xfrm>
            <a:off x="10432835" y="46603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31B1F-5FBD-7E4D-A99B-A9F73D03FEDD}"/>
              </a:ext>
            </a:extLst>
          </p:cNvPr>
          <p:cNvCxnSpPr>
            <a:cxnSpLocks/>
          </p:cNvCxnSpPr>
          <p:nvPr/>
        </p:nvCxnSpPr>
        <p:spPr>
          <a:xfrm>
            <a:off x="5764710" y="4013220"/>
            <a:ext cx="0" cy="432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6B12E-0350-C546-85C1-AEBECD2FBD2C}"/>
              </a:ext>
            </a:extLst>
          </p:cNvPr>
          <p:cNvSpPr txBox="1"/>
          <p:nvPr/>
        </p:nvSpPr>
        <p:spPr>
          <a:xfrm>
            <a:off x="5640702" y="4651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46386-4AA4-754E-A28A-3B2E65E52EE7}"/>
              </a:ext>
            </a:extLst>
          </p:cNvPr>
          <p:cNvCxnSpPr>
            <a:cxnSpLocks/>
          </p:cNvCxnSpPr>
          <p:nvPr/>
        </p:nvCxnSpPr>
        <p:spPr>
          <a:xfrm>
            <a:off x="7202556" y="4002157"/>
            <a:ext cx="0" cy="4329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C52F8F-D2B8-8143-A46B-A83DD9C8E937}"/>
              </a:ext>
            </a:extLst>
          </p:cNvPr>
          <p:cNvCxnSpPr>
            <a:cxnSpLocks/>
          </p:cNvCxnSpPr>
          <p:nvPr/>
        </p:nvCxnSpPr>
        <p:spPr>
          <a:xfrm>
            <a:off x="8150086" y="3988905"/>
            <a:ext cx="0" cy="43293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F96D9F-084A-A847-92C3-972899265A55}"/>
              </a:ext>
            </a:extLst>
          </p:cNvPr>
          <p:cNvCxnSpPr>
            <a:cxnSpLocks/>
          </p:cNvCxnSpPr>
          <p:nvPr/>
        </p:nvCxnSpPr>
        <p:spPr>
          <a:xfrm>
            <a:off x="6871250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12DE84-67E7-E845-89FD-D556C3722267}"/>
              </a:ext>
            </a:extLst>
          </p:cNvPr>
          <p:cNvCxnSpPr>
            <a:cxnSpLocks/>
          </p:cNvCxnSpPr>
          <p:nvPr/>
        </p:nvCxnSpPr>
        <p:spPr>
          <a:xfrm>
            <a:off x="9448798" y="4022477"/>
            <a:ext cx="0" cy="43293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C7D6AD-00E8-DB4F-83BB-55F2ECC67E9B}"/>
              </a:ext>
            </a:extLst>
          </p:cNvPr>
          <p:cNvCxnSpPr>
            <a:cxnSpLocks/>
          </p:cNvCxnSpPr>
          <p:nvPr/>
        </p:nvCxnSpPr>
        <p:spPr>
          <a:xfrm>
            <a:off x="6871250" y="4240696"/>
            <a:ext cx="2577548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Line arrow Clockwise curve">
            <a:extLst>
              <a:ext uri="{FF2B5EF4-FFF2-40B4-BE49-F238E27FC236}">
                <a16:creationId xmlns:a16="http://schemas.microsoft.com/office/drawing/2014/main" id="{F20D8731-53E9-F94D-93AA-FD4D688C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027534">
            <a:off x="6927310" y="318773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FD56-B78E-474B-A209-5A2E447579CF}"/>
              </a:ext>
            </a:extLst>
          </p:cNvPr>
          <p:cNvSpPr txBox="1"/>
          <p:nvPr/>
        </p:nvSpPr>
        <p:spPr>
          <a:xfrm>
            <a:off x="1516973" y="2987294"/>
            <a:ext cx="535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interval shows our uncertainty in our estimate of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4D758-7481-8E46-B1FD-77409576E054}"/>
              </a:ext>
            </a:extLst>
          </p:cNvPr>
          <p:cNvSpPr txBox="1"/>
          <p:nvPr/>
        </p:nvSpPr>
        <p:spPr>
          <a:xfrm>
            <a:off x="6537487" y="46595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1DFA2-0D87-714D-A6AB-7633F9A987DD}"/>
              </a:ext>
            </a:extLst>
          </p:cNvPr>
          <p:cNvSpPr txBox="1"/>
          <p:nvPr/>
        </p:nvSpPr>
        <p:spPr>
          <a:xfrm>
            <a:off x="9166509" y="46939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061FD-724B-5743-B9AF-E92FB0E62EE5}"/>
                  </a:ext>
                </a:extLst>
              </p:cNvPr>
              <p:cNvSpPr txBox="1"/>
              <p:nvPr/>
            </p:nvSpPr>
            <p:spPr>
              <a:xfrm>
                <a:off x="2101643" y="5371275"/>
                <a:ext cx="7430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𝐼𝑛𝑡𝑒𝑟𝑣𝑎𝑙</m:t>
                      </m:r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𝐸𝑠𝑡𝑖𝑚𝑎𝑡𝑒</m:t>
                      </m:r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3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𝑈𝑛𝑐𝑒𝑟𝑡𝑎𝑖𝑛𝑡𝑦</m:t>
                      </m:r>
                    </m:oMath>
                  </m:oMathPara>
                </a14:m>
                <a:endParaRPr lang="en-US" sz="3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061FD-724B-5743-B9AF-E92FB0E62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43" y="5371275"/>
                <a:ext cx="7430560" cy="553998"/>
              </a:xfrm>
              <a:prstGeom prst="rect">
                <a:avLst/>
              </a:prstGeom>
              <a:blipFill>
                <a:blip r:embed="rId5"/>
                <a:stretch>
                  <a:fillRect l="-852" r="-136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AEE7D5-C25E-974B-B688-5DE6E3E81B97}"/>
              </a:ext>
            </a:extLst>
          </p:cNvPr>
          <p:cNvSpPr txBox="1"/>
          <p:nvPr/>
        </p:nvSpPr>
        <p:spPr>
          <a:xfrm>
            <a:off x="6518282" y="5999465"/>
            <a:ext cx="34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Depends on the SD and the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24A23-9011-254D-A4DA-BE0C6804619C}"/>
              </a:ext>
            </a:extLst>
          </p:cNvPr>
          <p:cNvSpPr txBox="1"/>
          <p:nvPr/>
        </p:nvSpPr>
        <p:spPr>
          <a:xfrm>
            <a:off x="10192883" y="5267992"/>
            <a:ext cx="18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Bigger SD, </a:t>
            </a:r>
          </a:p>
          <a:p>
            <a:pPr algn="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bigger interval</a:t>
            </a:r>
          </a:p>
        </p:txBody>
      </p:sp>
      <p:pic>
        <p:nvPicPr>
          <p:cNvPr id="29" name="Graphic 28" descr="Line arrow Clockwise curve">
            <a:extLst>
              <a:ext uri="{FF2B5EF4-FFF2-40B4-BE49-F238E27FC236}">
                <a16:creationId xmlns:a16="http://schemas.microsoft.com/office/drawing/2014/main" id="{2502EBD0-CE7E-8047-9531-56752DA9D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029621">
            <a:off x="10124673" y="57093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9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5190" y="521083"/>
            <a:ext cx="6768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Confidence Interval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5F26D-BDC1-E348-85FA-13204401C547}"/>
              </a:ext>
            </a:extLst>
          </p:cNvPr>
          <p:cNvSpPr txBox="1"/>
          <p:nvPr/>
        </p:nvSpPr>
        <p:spPr>
          <a:xfrm>
            <a:off x="785190" y="1307961"/>
            <a:ext cx="979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An interval that helps us understand the uncertainty in an estimate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849A4-385F-4F4B-A64A-E6C7EC47030D}"/>
              </a:ext>
            </a:extLst>
          </p:cNvPr>
          <p:cNvSpPr txBox="1"/>
          <p:nvPr/>
        </p:nvSpPr>
        <p:spPr>
          <a:xfrm>
            <a:off x="785190" y="3108716"/>
            <a:ext cx="10551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will use this throughout the semester, not just with means but with other estimates too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901C7-7314-5F4E-88BC-27A4F4BAC37C}"/>
              </a:ext>
            </a:extLst>
          </p:cNvPr>
          <p:cNvSpPr txBox="1"/>
          <p:nvPr/>
        </p:nvSpPr>
        <p:spPr>
          <a:xfrm>
            <a:off x="785190" y="5047708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Basically always have the same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48594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Reliability and Validity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8199" y="1744096"/>
            <a:ext cx="1096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Reliability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the consistency of the measure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199" y="2824385"/>
            <a:ext cx="1096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Validity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does it measure what we think it measures? </a:t>
            </a:r>
          </a:p>
        </p:txBody>
      </p:sp>
      <p:sp>
        <p:nvSpPr>
          <p:cNvPr id="7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797298" y="4876598"/>
            <a:ext cx="1689101" cy="1679575"/>
            <a:chOff x="838199" y="4859337"/>
            <a:chExt cx="1689101" cy="1679575"/>
          </a:xfrm>
        </p:grpSpPr>
        <p:sp>
          <p:nvSpPr>
            <p:cNvPr id="80" name="Oval 79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807197" y="4881557"/>
            <a:ext cx="1689101" cy="1679575"/>
            <a:chOff x="838199" y="4859337"/>
            <a:chExt cx="1689101" cy="1679575"/>
          </a:xfrm>
        </p:grpSpPr>
        <p:sp>
          <p:nvSpPr>
            <p:cNvPr id="86" name="Oval 85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9715498" y="4859337"/>
            <a:ext cx="1689101" cy="1679575"/>
            <a:chOff x="838199" y="4859337"/>
            <a:chExt cx="1689101" cy="1679575"/>
          </a:xfrm>
        </p:grpSpPr>
        <p:sp>
          <p:nvSpPr>
            <p:cNvPr id="92" name="Oval 91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003297" y="4881159"/>
            <a:ext cx="1689101" cy="1679575"/>
            <a:chOff x="838199" y="4859337"/>
            <a:chExt cx="1689101" cy="1679575"/>
          </a:xfrm>
        </p:grpSpPr>
        <p:sp>
          <p:nvSpPr>
            <p:cNvPr id="98" name="Oval 97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Oval 102"/>
          <p:cNvSpPr/>
          <p:nvPr/>
        </p:nvSpPr>
        <p:spPr>
          <a:xfrm>
            <a:off x="1955796" y="547924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623541" y="582116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764364" y="571538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18313" y="5615359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718326" y="5482258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838976" y="55405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938988" y="5724513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730506" y="589574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909758" y="587372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042032" y="563482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457491" y="493845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633631" y="487811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611683" y="50780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688575" y="499365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751696" y="5115168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809772" y="485933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481454" y="510957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818698" y="498085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579833" y="498290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611683" y="518851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191887" y="57838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8204195" y="528270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775571" y="5813413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052501" y="54588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462834" y="523825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821609" y="501068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605706" y="62410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85134" y="605935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035920" y="56294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7158938" y="621131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344143" y="488260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650947" y="475215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049427" y="531166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034583" y="495290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390181" y="539616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383240" y="512635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682281" y="538209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743023" y="513496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1048204" y="537437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947397" y="501952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61383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D253A-1C73-E047-9E32-3A99D604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016" y="2025748"/>
            <a:ext cx="5534703" cy="46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1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2254544"/>
            <a:ext cx="10515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Quick, Quiet, Qualifying </a:t>
            </a:r>
            <a:r>
              <a:rPr lang="en-US" sz="7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0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figure to the right is reliable/unreliable and valid/invalid.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When should you use the mean? What about the median?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does the standard deviation tell us?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Can we obtain a standard deviation with nominal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909325" y="504273"/>
            <a:ext cx="1689101" cy="1679575"/>
            <a:chOff x="838199" y="4859337"/>
            <a:chExt cx="1689101" cy="1679575"/>
          </a:xfrm>
        </p:grpSpPr>
        <p:sp>
          <p:nvSpPr>
            <p:cNvPr id="8" name="Oval 7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9861824" y="1102358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529569" y="144427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70392" y="133850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24341" y="1238473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24354" y="110537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745004" y="116370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845016" y="134762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636534" y="151885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815786" y="1496839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948060" y="125793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Reading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22154"/>
            <a:ext cx="105155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difference between a sample and a population?</a:t>
            </a:r>
          </a:p>
          <a:p>
            <a:pPr marL="514350" indent="-514350">
              <a:buAutoNum type="arabicPeriod" startAt="5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are descriptive statistics?</a:t>
            </a:r>
          </a:p>
          <a:p>
            <a:pPr marL="514350" indent="-514350">
              <a:buAutoNum type="arabicPeriod" startAt="5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True or False. Inferential statistics help us use our sample to understand the population.</a:t>
            </a:r>
          </a:p>
          <a:p>
            <a:pPr marL="514350" indent="-514350">
              <a:buAutoNum type="arabicPeriod" startAt="5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True or False. Independent Variables are also known as outcomes.</a:t>
            </a:r>
          </a:p>
          <a:p>
            <a:pPr marL="514350" indent="-514350">
              <a:buAutoNum type="arabicPeriod" startAt="5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Hypothesis tests inform us about the ___________ of our findings.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40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Reading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22154"/>
            <a:ext cx="10515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True or False. Hypothesis testing informs us about the population.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Is a nominal variable more qualitative or quantitative?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information does a bar chart provide? What about a histogram?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an estimate?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does a confidence interval tell us?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8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the Class Data &amp;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040793" y="4489456"/>
            <a:ext cx="4110421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Visualizations and </a:t>
            </a:r>
            <a:r>
              <a:rPr lang="en-US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Descriptives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Jamovi</a:t>
            </a:r>
          </a:p>
        </p:txBody>
      </p:sp>
    </p:spTree>
    <p:extLst>
      <p:ext uri="{BB962C8B-B14F-4D97-AF65-F5344CB8AC3E}">
        <p14:creationId xmlns:p14="http://schemas.microsoft.com/office/powerpoint/2010/main" val="214304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Reliability and Validity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Reliability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the consistency of the measure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199" y="2824385"/>
            <a:ext cx="1096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Validity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does it measure what we think it measures?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797298" y="4876598"/>
            <a:ext cx="1689101" cy="1679575"/>
            <a:chOff x="838199" y="4859337"/>
            <a:chExt cx="1689101" cy="1679575"/>
          </a:xfrm>
        </p:grpSpPr>
        <p:sp>
          <p:nvSpPr>
            <p:cNvPr id="7" name="Oval 6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197" y="4881557"/>
            <a:ext cx="1689101" cy="1679575"/>
            <a:chOff x="838199" y="4859337"/>
            <a:chExt cx="1689101" cy="1679575"/>
          </a:xfrm>
        </p:grpSpPr>
        <p:sp>
          <p:nvSpPr>
            <p:cNvPr id="14" name="Oval 13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15498" y="4859337"/>
            <a:ext cx="1689101" cy="1679575"/>
            <a:chOff x="838199" y="4859337"/>
            <a:chExt cx="1689101" cy="1679575"/>
          </a:xfrm>
        </p:grpSpPr>
        <p:sp>
          <p:nvSpPr>
            <p:cNvPr id="20" name="Oval 19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3297" y="4881159"/>
            <a:ext cx="1689101" cy="1679575"/>
            <a:chOff x="838199" y="4859337"/>
            <a:chExt cx="1689101" cy="1679575"/>
          </a:xfrm>
        </p:grpSpPr>
        <p:sp>
          <p:nvSpPr>
            <p:cNvPr id="26" name="Oval 25"/>
            <p:cNvSpPr/>
            <p:nvPr/>
          </p:nvSpPr>
          <p:spPr>
            <a:xfrm>
              <a:off x="838199" y="4859337"/>
              <a:ext cx="1689101" cy="1679575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03298" y="5026817"/>
              <a:ext cx="1358901" cy="134461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03322" y="5218903"/>
              <a:ext cx="958852" cy="96043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52547" y="5369319"/>
              <a:ext cx="660401" cy="65960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558920" y="5577080"/>
              <a:ext cx="247653" cy="24408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/>
          <p:cNvSpPr/>
          <p:nvPr/>
        </p:nvSpPr>
        <p:spPr>
          <a:xfrm>
            <a:off x="1955796" y="547924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623541" y="582116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764364" y="571538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18313" y="5615359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718326" y="5482258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838976" y="55405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38988" y="5724513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0506" y="589574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09758" y="587372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042032" y="563482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457491" y="493845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633631" y="487811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11683" y="50780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688575" y="499365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51696" y="5115168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809772" y="485933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481454" y="510957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818698" y="498085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579833" y="498290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11683" y="518851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91887" y="57838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204195" y="528270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75571" y="5813413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52501" y="54588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62834" y="523825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821609" y="501068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605706" y="624104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085134" y="605935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35920" y="562948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158938" y="621131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344143" y="488260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650947" y="4752151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049427" y="531166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034583" y="495290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390181" y="5396162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383240" y="5126357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682281" y="5382090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743023" y="5134965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1048204" y="5374376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947397" y="5019524"/>
            <a:ext cx="92076" cy="88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018777" y="4008998"/>
            <a:ext cx="173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Reliable Valid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37522" y="3978037"/>
            <a:ext cx="173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Reliable </a:t>
            </a:r>
            <a:r>
              <a:rPr lang="en-US" sz="24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Not </a:t>
            </a:r>
            <a:r>
              <a:rPr lang="en-US" sz="2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Valid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40976" y="4004019"/>
            <a:ext cx="222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Not Reliable </a:t>
            </a:r>
            <a:r>
              <a:rPr lang="en-US" sz="2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Valid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9277" y="3926821"/>
            <a:ext cx="222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Not Reliable Not Valid</a:t>
            </a:r>
          </a:p>
        </p:txBody>
      </p:sp>
    </p:spTree>
    <p:extLst>
      <p:ext uri="{BB962C8B-B14F-4D97-AF65-F5344CB8AC3E}">
        <p14:creationId xmlns:p14="http://schemas.microsoft.com/office/powerpoint/2010/main" val="155228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Reliability and Validity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Reliability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Compare with factor analyses (not covered in the class)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38198" y="3859607"/>
            <a:ext cx="1096735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Validity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Compare with correlations with things that should correlate or shouldn’t</a:t>
            </a:r>
          </a:p>
          <a:p>
            <a:endParaRPr lang="en-US" sz="105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Often based on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Correlation and Experimentation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073" y="1744096"/>
            <a:ext cx="58954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Correlation</a:t>
            </a:r>
          </a:p>
          <a:p>
            <a:pPr algn="ctr"/>
            <a:endParaRPr lang="en-US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observational, no treatment/intervention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83179" y="1744096"/>
            <a:ext cx="58980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Experimentation</a:t>
            </a:r>
          </a:p>
          <a:p>
            <a:pPr algn="ctr"/>
            <a:endParaRPr lang="en-US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treatment/intervention (best if groups are randomized)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48262" y="4459224"/>
            <a:ext cx="589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What are the pro’s and con’s of each?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Correlation and Experimentation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Depends on the field how often each are used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0516" y="2997833"/>
            <a:ext cx="8999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Possible, but difficult, to convince of causation with correlational (observational)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321" y="4625764"/>
            <a:ext cx="10967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Correlation does not imply causation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AND </a:t>
            </a:r>
          </a:p>
          <a:p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Correlation does not imply it isn’t causal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Central Tendency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What does this mean?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5663" y="3221424"/>
            <a:ext cx="2237876" cy="769441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Mean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6449" y="3221424"/>
            <a:ext cx="2237876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Median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236" y="3221425"/>
            <a:ext cx="2237876" cy="769441"/>
          </a:xfrm>
          <a:prstGeom prst="rect">
            <a:avLst/>
          </a:prstGeom>
          <a:solidFill>
            <a:schemeClr val="accent5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091" y="4374472"/>
            <a:ext cx="3573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“arithmetic average”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Sum of scores divided by number of scores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877" y="4374472"/>
            <a:ext cx="3573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“the middle score”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number where half of the scores are above and half are below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9664" y="4374472"/>
            <a:ext cx="357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“most common score”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most common score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Central Tendency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91612"/>
              </p:ext>
            </p:extLst>
          </p:nvPr>
        </p:nvGraphicFramePr>
        <p:xfrm>
          <a:off x="838200" y="1690688"/>
          <a:ext cx="10515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nsolas" charset="0"/>
                          <a:ea typeface="Consolas" charset="0"/>
                          <a:cs typeface="Consolas" charset="0"/>
                        </a:rPr>
                        <a:t>Measure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nsolas" charset="0"/>
                          <a:ea typeface="Consolas" charset="0"/>
                          <a:cs typeface="Consolas" charset="0"/>
                        </a:rPr>
                        <a:t>When to use it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Mean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With</a:t>
                      </a:r>
                      <a:r>
                        <a:rPr lang="en-US" sz="3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interval/ratio data that are ~normally distributed</a:t>
                      </a:r>
                      <a:endPara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Median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With ordinal data</a:t>
                      </a:r>
                    </a:p>
                    <a:p>
                      <a:r>
                        <a:rPr lang="en-US" sz="3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With interval/ratio data that are skewed or have outliers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Mode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With nominal data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5790100"/>
            <a:ext cx="990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Outliers</a:t>
            </a:r>
            <a:r>
              <a:rPr lang="en-US" sz="3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= points far from the other points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1328</Words>
  <Application>Microsoft Macintosh PowerPoint</Application>
  <PresentationFormat>Widescreen</PresentationFormat>
  <Paragraphs>362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Reliability and Validity</vt:lpstr>
      <vt:lpstr>Reliability and Validity</vt:lpstr>
      <vt:lpstr>Reliability and Validity</vt:lpstr>
      <vt:lpstr>Correlation and Experimentation</vt:lpstr>
      <vt:lpstr>Correlation and Experimentation</vt:lpstr>
      <vt:lpstr>Central Tendency</vt:lpstr>
      <vt:lpstr>Central Tendency</vt:lpstr>
      <vt:lpstr>Computing the Mean</vt:lpstr>
      <vt:lpstr>Computing the Median</vt:lpstr>
      <vt:lpstr>Computing the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Reading</vt:lpstr>
      <vt:lpstr>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172</cp:revision>
  <cp:lastPrinted>2018-01-11T07:34:05Z</cp:lastPrinted>
  <dcterms:created xsi:type="dcterms:W3CDTF">2017-12-29T23:46:42Z</dcterms:created>
  <dcterms:modified xsi:type="dcterms:W3CDTF">2019-12-14T07:26:18Z</dcterms:modified>
</cp:coreProperties>
</file>